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4" r:id="rId1"/>
  </p:sldMasterIdLst>
  <p:sldIdLst>
    <p:sldId id="256" r:id="rId2"/>
    <p:sldId id="257" r:id="rId3"/>
    <p:sldId id="262" r:id="rId4"/>
    <p:sldId id="258" r:id="rId5"/>
    <p:sldId id="261" r:id="rId6"/>
    <p:sldId id="259" r:id="rId7"/>
    <p:sldId id="263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6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600200" y="2606676"/>
            <a:ext cx="9144000" cy="2387600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>
              <a:defRPr sz="7200" b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096000"/>
            <a:ext cx="11353800" cy="0"/>
          </a:xfrm>
          <a:prstGeom prst="line">
            <a:avLst/>
          </a:prstGeom>
          <a:ln w="1016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62" y="425185"/>
            <a:ext cx="2087576" cy="124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1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6096000"/>
            <a:ext cx="10761133" cy="0"/>
          </a:xfrm>
          <a:prstGeom prst="line">
            <a:avLst/>
          </a:prstGeom>
          <a:ln w="101600">
            <a:solidFill>
              <a:srgbClr val="2F75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73" y="5629809"/>
            <a:ext cx="1569454" cy="93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945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0462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479425"/>
            <a:ext cx="3933825" cy="1465263"/>
          </a:xfrm>
          <a:prstGeom prst="rect">
            <a:avLst/>
          </a:prstGeom>
          <a:ln w="57150">
            <a:noFill/>
          </a:ln>
        </p:spPr>
        <p:txBody>
          <a:bodyPr anchor="ctr">
            <a:noAutofit/>
          </a:bodyPr>
          <a:lstStyle>
            <a:lvl1pPr>
              <a:defRPr sz="32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096000"/>
            <a:ext cx="10761133" cy="0"/>
          </a:xfrm>
          <a:prstGeom prst="line">
            <a:avLst/>
          </a:prstGeom>
          <a:ln w="101600">
            <a:solidFill>
              <a:srgbClr val="2F75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1944688"/>
            <a:ext cx="50038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944688"/>
            <a:ext cx="50038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73" y="5629809"/>
            <a:ext cx="1569454" cy="93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3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8200" y="479425"/>
            <a:ext cx="3933825" cy="1465263"/>
          </a:xfrm>
          <a:prstGeom prst="rect">
            <a:avLst/>
          </a:prstGeom>
          <a:ln w="57150">
            <a:noFill/>
          </a:ln>
        </p:spPr>
        <p:txBody>
          <a:bodyPr anchor="ctr">
            <a:noAutofit/>
          </a:bodyPr>
          <a:lstStyle>
            <a:lvl1pPr>
              <a:defRPr sz="32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096000"/>
            <a:ext cx="10761133" cy="0"/>
          </a:xfrm>
          <a:prstGeom prst="line">
            <a:avLst/>
          </a:prstGeom>
          <a:ln w="101600">
            <a:solidFill>
              <a:srgbClr val="2F75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1944688"/>
            <a:ext cx="50038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944688"/>
            <a:ext cx="50038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73" y="5629809"/>
            <a:ext cx="1569454" cy="93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2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190749"/>
            <a:ext cx="9144000" cy="1219201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txBody>
          <a:bodyPr anchor="ctr"/>
          <a:lstStyle>
            <a:lvl1pPr algn="ctr">
              <a:defRPr sz="480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6096000"/>
            <a:ext cx="11353800" cy="0"/>
          </a:xfrm>
          <a:prstGeom prst="line">
            <a:avLst/>
          </a:prstGeom>
          <a:ln w="1016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/>
        </p:nvSpPr>
        <p:spPr>
          <a:xfrm>
            <a:off x="1600200" y="3397248"/>
            <a:ext cx="9144000" cy="2279652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5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198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62475"/>
            <a:ext cx="10515600" cy="1527175"/>
          </a:xfrm>
          <a:prstGeom prst="rect">
            <a:avLst/>
          </a:prstGeom>
          <a:ln w="76200">
            <a:solidFill>
              <a:srgbClr val="2F75A8"/>
            </a:solidFill>
          </a:ln>
        </p:spPr>
        <p:txBody>
          <a:bodyPr anchor="ctr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txBody>
          <a:bodyPr anchor="ctr"/>
          <a:lstStyle>
            <a:lvl1pPr algn="ctr">
              <a:defRPr sz="6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041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1054372"/>
          </a:xfrm>
          <a:prstGeom prst="rect">
            <a:avLst/>
          </a:prstGeom>
          <a:ln w="57150">
            <a:noFill/>
          </a:ln>
        </p:spPr>
        <p:txBody>
          <a:bodyPr anchor="ctr"/>
          <a:lstStyle>
            <a:lvl1pPr>
              <a:defRPr b="1"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Enter 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3669"/>
            <a:ext cx="10515600" cy="423563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096000"/>
            <a:ext cx="10761133" cy="0"/>
          </a:xfrm>
          <a:prstGeom prst="line">
            <a:avLst/>
          </a:prstGeom>
          <a:ln w="101600">
            <a:solidFill>
              <a:srgbClr val="2F75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-8467" y="1430863"/>
            <a:ext cx="10761133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50" b="95730" l="9937" r="968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73" y="5629809"/>
            <a:ext cx="1569454" cy="93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4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704850"/>
            <a:ext cx="8801100" cy="4552950"/>
          </a:xfrm>
          <a:prstGeom prst="rect">
            <a:avLst/>
          </a:prstGeom>
          <a:ln w="57150">
            <a:solidFill>
              <a:srgbClr val="2F75A8"/>
            </a:solidFill>
          </a:ln>
        </p:spPr>
        <p:txBody>
          <a:bodyPr anchor="ctr"/>
          <a:lstStyle>
            <a:lvl1pPr algn="ctr">
              <a:defRPr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 smtClean="0"/>
              <a:t>Enter text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096000"/>
            <a:ext cx="10761133" cy="0"/>
          </a:xfrm>
          <a:prstGeom prst="line">
            <a:avLst/>
          </a:prstGeom>
          <a:ln w="101600">
            <a:solidFill>
              <a:srgbClr val="2F75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73" y="5629809"/>
            <a:ext cx="1569454" cy="93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176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445" y="548640"/>
            <a:ext cx="3436121" cy="4858794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anchor="ctr"/>
          <a:lstStyle>
            <a:lvl1pPr marL="0" indent="0">
              <a:buNone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096000"/>
            <a:ext cx="10761133" cy="0"/>
          </a:xfrm>
          <a:prstGeom prst="line">
            <a:avLst/>
          </a:prstGeom>
          <a:ln w="101600">
            <a:solidFill>
              <a:srgbClr val="2F75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73" y="5629809"/>
            <a:ext cx="1569454" cy="93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028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846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846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5738"/>
          </a:xfrm>
          <a:prstGeom prst="rect">
            <a:avLst/>
          </a:prstGeom>
          <a:ln w="57150">
            <a:noFill/>
          </a:ln>
        </p:spPr>
        <p:txBody>
          <a:bodyPr anchor="ctr"/>
          <a:lstStyle>
            <a:lvl1pPr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096000"/>
            <a:ext cx="10761133" cy="0"/>
          </a:xfrm>
          <a:prstGeom prst="line">
            <a:avLst/>
          </a:prstGeom>
          <a:ln w="101600">
            <a:solidFill>
              <a:srgbClr val="2F75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-8467" y="1430863"/>
            <a:ext cx="10761133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8467" y="1430863"/>
            <a:ext cx="10761133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73" y="5629809"/>
            <a:ext cx="1569454" cy="93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2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623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623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5738"/>
          </a:xfrm>
          <a:prstGeom prst="rect">
            <a:avLst/>
          </a:prstGeom>
          <a:ln w="57150">
            <a:noFill/>
          </a:ln>
        </p:spPr>
        <p:txBody>
          <a:bodyPr anchor="ctr"/>
          <a:lstStyle>
            <a:lvl1pPr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096000"/>
            <a:ext cx="10761133" cy="0"/>
          </a:xfrm>
          <a:prstGeom prst="line">
            <a:avLst/>
          </a:prstGeom>
          <a:ln w="101600">
            <a:solidFill>
              <a:srgbClr val="2F75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-8467" y="1430863"/>
            <a:ext cx="10761133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-8467" y="1430863"/>
            <a:ext cx="10761133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73" y="5629809"/>
            <a:ext cx="1569454" cy="93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30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65738"/>
          </a:xfrm>
          <a:prstGeom prst="rect">
            <a:avLst/>
          </a:prstGeom>
          <a:ln w="57150">
            <a:noFill/>
          </a:ln>
        </p:spPr>
        <p:txBody>
          <a:bodyPr anchor="ctr"/>
          <a:lstStyle>
            <a:lvl1pPr>
              <a:defRPr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6096000"/>
            <a:ext cx="10761133" cy="0"/>
          </a:xfrm>
          <a:prstGeom prst="line">
            <a:avLst/>
          </a:prstGeom>
          <a:ln w="101600">
            <a:solidFill>
              <a:srgbClr val="2F75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-8467" y="1430863"/>
            <a:ext cx="10761133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-8467" y="1430863"/>
            <a:ext cx="10761133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73" y="5629809"/>
            <a:ext cx="1569454" cy="93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086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047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  <p:sldLayoutId id="2147483966" r:id="rId12"/>
    <p:sldLayoutId id="2147483967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9600" dirty="0" smtClean="0"/>
              <a:t>Jack the Ripper </a:t>
            </a:r>
            <a:br>
              <a:rPr lang="en-GB" sz="9600" dirty="0" smtClean="0"/>
            </a:br>
            <a:r>
              <a:rPr lang="en-GB" b="0" dirty="0" smtClean="0"/>
              <a:t>Enquiry Lesson</a:t>
            </a:r>
            <a:endParaRPr lang="en-GB" b="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28600" y="6287588"/>
            <a:ext cx="10515600" cy="487681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txBody>
          <a:bodyPr anchor="ctr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200" b="1" kern="120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l"/>
            <a:r>
              <a:rPr lang="en-GB" sz="2400" b="0" dirty="0" smtClean="0"/>
              <a:t>LO: To create a profile of the killer known as Jack the Ripper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105006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Reliability of source material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What makes a source reliable?</a:t>
            </a:r>
          </a:p>
          <a:p>
            <a:r>
              <a:rPr lang="en-GB" dirty="0" smtClean="0"/>
              <a:t>Does  it agree with known truths?</a:t>
            </a:r>
          </a:p>
          <a:p>
            <a:r>
              <a:rPr lang="en-GB" dirty="0" smtClean="0"/>
              <a:t>Time period?</a:t>
            </a:r>
          </a:p>
          <a:p>
            <a:r>
              <a:rPr lang="en-GB" dirty="0" smtClean="0"/>
              <a:t>Author – agenda?</a:t>
            </a:r>
          </a:p>
          <a:p>
            <a:r>
              <a:rPr lang="en-GB" dirty="0" smtClean="0"/>
              <a:t>Purpose?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363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 this source reliable? Why?</a:t>
            </a:r>
            <a:endParaRPr lang="en-GB" dirty="0"/>
          </a:p>
        </p:txBody>
      </p:sp>
      <p:pic>
        <p:nvPicPr>
          <p:cNvPr id="2050" name="Picture 2" descr="Image result for wikiped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306" y="1568283"/>
            <a:ext cx="4135387" cy="4224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04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 this source reliable? Why?</a:t>
            </a:r>
            <a:endParaRPr lang="en-GB" dirty="0"/>
          </a:p>
        </p:txBody>
      </p:sp>
      <p:pic>
        <p:nvPicPr>
          <p:cNvPr id="1026" name="Picture 2" descr="Image result for history academic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040" y="1608219"/>
            <a:ext cx="4223919" cy="422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12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 this source reliable? Why?</a:t>
            </a:r>
            <a:endParaRPr lang="en-GB" dirty="0"/>
          </a:p>
        </p:txBody>
      </p:sp>
      <p:pic>
        <p:nvPicPr>
          <p:cNvPr id="3074" name="Picture 2" descr="Image result for the su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710" y="1518068"/>
            <a:ext cx="3428579" cy="442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52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&lt;strong&gt;Police tape&lt;/strong&gt; 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&lt;strong&gt;Police tape&lt;/strong&gt; 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4035">
            <a:off x="-407467" y="886764"/>
            <a:ext cx="13039126" cy="63996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603500" y="2178050"/>
            <a:ext cx="6985000" cy="25019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en-GB" sz="6000" b="1" dirty="0" smtClean="0">
                <a:solidFill>
                  <a:srgbClr val="FF0000"/>
                </a:solidFill>
              </a:rPr>
              <a:t>There has been a</a:t>
            </a:r>
            <a:br>
              <a:rPr lang="en-GB" sz="6000" b="1" dirty="0" smtClean="0">
                <a:solidFill>
                  <a:srgbClr val="FF0000"/>
                </a:solidFill>
              </a:rPr>
            </a:br>
            <a:r>
              <a:rPr lang="en-GB" sz="6000" b="1" dirty="0" smtClean="0">
                <a:solidFill>
                  <a:srgbClr val="FF0000"/>
                </a:solidFill>
              </a:rPr>
              <a:t> </a:t>
            </a:r>
            <a:r>
              <a:rPr lang="en-GB" sz="11500" b="1" dirty="0" smtClean="0">
                <a:solidFill>
                  <a:srgbClr val="FF0000"/>
                </a:solidFill>
                <a:latin typeface="Chiller" panose="04020404031007020602" pitchFamily="82" charset="0"/>
              </a:rPr>
              <a:t>murder!</a:t>
            </a:r>
            <a:endParaRPr lang="en-GB" sz="9600" b="1" dirty="0">
              <a:solidFill>
                <a:srgbClr val="FF0000"/>
              </a:solidFill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7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task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smtClean="0"/>
              <a:t>In your group, you </a:t>
            </a:r>
            <a:r>
              <a:rPr lang="en-GB" sz="2000" u="sng" dirty="0" smtClean="0"/>
              <a:t>must</a:t>
            </a:r>
            <a:r>
              <a:rPr lang="en-GB" sz="2000" dirty="0" smtClean="0"/>
              <a:t> achieve the following:</a:t>
            </a:r>
          </a:p>
          <a:p>
            <a:r>
              <a:rPr lang="en-GB" sz="1800" dirty="0" smtClean="0"/>
              <a:t>Read all of the sources in the </a:t>
            </a:r>
            <a:r>
              <a:rPr lang="en-GB" sz="1800" u="sng" dirty="0" smtClean="0"/>
              <a:t>four</a:t>
            </a:r>
            <a:r>
              <a:rPr lang="en-GB" sz="1800" dirty="0" smtClean="0"/>
              <a:t> murder packs</a:t>
            </a:r>
          </a:p>
          <a:p>
            <a:r>
              <a:rPr lang="en-GB" sz="1800" dirty="0" smtClean="0"/>
              <a:t>Decide which sources are reliable and unreliable (be prepared to justify your answers)</a:t>
            </a:r>
          </a:p>
          <a:p>
            <a:r>
              <a:rPr lang="en-GB" sz="1800" dirty="0" smtClean="0"/>
              <a:t>Create an image of the killer based on your findings</a:t>
            </a:r>
          </a:p>
          <a:p>
            <a:r>
              <a:rPr lang="en-GB" sz="1800" dirty="0" smtClean="0"/>
              <a:t>Creat</a:t>
            </a:r>
            <a:r>
              <a:rPr lang="en-GB" sz="1800" dirty="0" smtClean="0"/>
              <a:t>e a written profile of the killer detailing the following things:</a:t>
            </a:r>
          </a:p>
          <a:p>
            <a:pPr lvl="1"/>
            <a:r>
              <a:rPr lang="en-GB" sz="1200" dirty="0" smtClean="0"/>
              <a:t>Height</a:t>
            </a:r>
          </a:p>
          <a:p>
            <a:pPr lvl="1"/>
            <a:r>
              <a:rPr lang="en-GB" sz="1200" dirty="0" smtClean="0"/>
              <a:t>Weight/build</a:t>
            </a:r>
          </a:p>
          <a:p>
            <a:pPr lvl="1"/>
            <a:r>
              <a:rPr lang="en-GB" sz="1200" dirty="0" smtClean="0"/>
              <a:t>Hair colour</a:t>
            </a:r>
          </a:p>
          <a:p>
            <a:pPr lvl="1"/>
            <a:r>
              <a:rPr lang="en-GB" sz="1200" dirty="0" smtClean="0"/>
              <a:t>Eye colour</a:t>
            </a:r>
          </a:p>
          <a:p>
            <a:pPr lvl="1"/>
            <a:r>
              <a:rPr lang="en-GB" sz="1200" dirty="0" smtClean="0"/>
              <a:t>Notable clothing</a:t>
            </a:r>
          </a:p>
          <a:p>
            <a:pPr lvl="1"/>
            <a:r>
              <a:rPr lang="en-GB" sz="1200" dirty="0" smtClean="0"/>
              <a:t>Ethnicity / race / country of origin</a:t>
            </a:r>
          </a:p>
          <a:p>
            <a:pPr lvl="1"/>
            <a:r>
              <a:rPr lang="en-GB" sz="1200" dirty="0" smtClean="0"/>
              <a:t>Languages spoken / accent</a:t>
            </a:r>
          </a:p>
          <a:p>
            <a:pPr lvl="1"/>
            <a:r>
              <a:rPr lang="en-GB" sz="1200" dirty="0" smtClean="0"/>
              <a:t>Where the killer liver / is likely to lurk</a:t>
            </a:r>
          </a:p>
          <a:p>
            <a:pPr lvl="1"/>
            <a:r>
              <a:rPr lang="en-GB" sz="1200" dirty="0" smtClean="0"/>
              <a:t>Any other notable features</a:t>
            </a:r>
            <a:endParaRPr lang="en-GB" sz="1200" dirty="0"/>
          </a:p>
          <a:p>
            <a:pPr marL="0" indent="0">
              <a:buNone/>
            </a:pPr>
            <a:r>
              <a:rPr lang="en-GB" sz="2000" dirty="0" smtClean="0"/>
              <a:t>It is up to you as a group to divide the tasks as you see fit. You have 15 minutes.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737600" y="3711484"/>
            <a:ext cx="2616200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EXTEND</a:t>
            </a:r>
            <a:r>
              <a:rPr lang="en-GB" sz="1600" i="1" dirty="0" smtClean="0"/>
              <a:t>: The ‘other sources’ pack contains sources that are a little trickier to interpret. Use these if you are confident.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408055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000" dirty="0" smtClean="0"/>
              <a:t>Time to present your cases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254400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Written 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Consider all of the types of sources that you have looked at today</a:t>
            </a:r>
          </a:p>
          <a:p>
            <a:r>
              <a:rPr lang="en-GB" dirty="0" smtClean="0"/>
              <a:t>What is missing when you compare to the sources available to a modern police force?</a:t>
            </a:r>
          </a:p>
          <a:p>
            <a:r>
              <a:rPr lang="en-GB" dirty="0" smtClean="0"/>
              <a:t>Explain the impact of this on the investigation to find Jack the Ripper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i="1" dirty="0" smtClean="0"/>
              <a:t>Minimum 57 words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50824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W" id="{B7D83E91-859F-493C-90C7-53EA8DD19BA4}" vid="{66F507D0-07E1-4FF6-9B47-B1D46205D6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AW</Template>
  <TotalTime>611</TotalTime>
  <Words>258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Chiller</vt:lpstr>
      <vt:lpstr>AW</vt:lpstr>
      <vt:lpstr>Jack the Ripper  Enquiry Lesson</vt:lpstr>
      <vt:lpstr>Reliability of source material</vt:lpstr>
      <vt:lpstr>Is this source reliable? Why?</vt:lpstr>
      <vt:lpstr>Is this source reliable? Why?</vt:lpstr>
      <vt:lpstr>Is this source reliable? Why?</vt:lpstr>
      <vt:lpstr>There has been a  murder!</vt:lpstr>
      <vt:lpstr>Group task</vt:lpstr>
      <vt:lpstr>Time to present your cases</vt:lpstr>
      <vt:lpstr>Written task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Inquiry</dc:title>
  <dc:creator>Abbey Willoughby</dc:creator>
  <cp:lastModifiedBy>Abbey Willoughby</cp:lastModifiedBy>
  <cp:revision>9</cp:revision>
  <dcterms:created xsi:type="dcterms:W3CDTF">2018-08-23T13:04:40Z</dcterms:created>
  <dcterms:modified xsi:type="dcterms:W3CDTF">2018-08-28T10:28:30Z</dcterms:modified>
</cp:coreProperties>
</file>